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Playfair Display Medium"/>
      <p:regular r:id="rId15"/>
      <p:bold r:id="rId16"/>
      <p:italic r:id="rId17"/>
      <p:boldItalic r:id="rId18"/>
    </p:embeddedFont>
    <p:embeddedFont>
      <p:font typeface="Oswald Medium"/>
      <p:regular r:id="rId19"/>
      <p:bold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Medium-bold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layfairDisplayMedium-regular.fntdata"/><Relationship Id="rId14" Type="http://schemas.openxmlformats.org/officeDocument/2006/relationships/slide" Target="slides/slide9.xml"/><Relationship Id="rId17" Type="http://schemas.openxmlformats.org/officeDocument/2006/relationships/font" Target="fonts/PlayfairDisplayMedium-italic.fntdata"/><Relationship Id="rId16" Type="http://schemas.openxmlformats.org/officeDocument/2006/relationships/font" Target="fonts/PlayfairDisplayMedium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swaldMedium-regular.fntdata"/><Relationship Id="rId6" Type="http://schemas.openxmlformats.org/officeDocument/2006/relationships/slide" Target="slides/slide1.xml"/><Relationship Id="rId18" Type="http://schemas.openxmlformats.org/officeDocument/2006/relationships/font" Target="fonts/PlayfairDisplayMedium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fcb7963e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fcb7963e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fcb7963e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fcb7963e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170k clientes/mes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Depositos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Tarjetas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Compra de moneda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Seguros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 2013 y 2014 hasta abril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fcb7963e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fcb7963e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Eliminar Nulos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Campos con numero en texto a Numerico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Estandarización</a:t>
            </a:r>
            <a:r>
              <a:rPr lang="en"/>
              <a:t> de variables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hot para Edad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Corrección</a:t>
            </a:r>
            <a:r>
              <a:rPr lang="en"/>
              <a:t> de fechas minimas y maximas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Borrado de columnas </a:t>
            </a:r>
            <a:r>
              <a:rPr lang="en"/>
              <a:t>vacías</a:t>
            </a:r>
            <a:r>
              <a:rPr lang="en"/>
              <a:t> o con valor unico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Analisis de correlacion de variables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693ddfe8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693ddfe8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Adelantarnos a una baja del cliente para realizar una campaña de retencion permitiendo ofrecerle nuevos beneficios al cliente para poder retenerlo como cliente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Brindar nuevos beneficios y/o promociones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Reducir las perdidas frente a una baja de clientes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Mejorar el NPS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693ddfe84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0693ddfe84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Indicar cuales otros modelos probamos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Arbol de </a:t>
            </a:r>
            <a:r>
              <a:rPr lang="en"/>
              <a:t>decision (balanceado y no)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Regresion logistica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Tpoc → XGB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= </a:t>
            </a:r>
            <a:r>
              <a:rPr lang="en"/>
              <a:t>Precision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Recall = Error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entrenó y se </a:t>
            </a:r>
            <a:r>
              <a:rPr lang="en"/>
              <a:t>validó</a:t>
            </a:r>
            <a:r>
              <a:rPr lang="en"/>
              <a:t> usando febrero-2014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fcb7963ec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cfcb7963ec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Dado un cliente en un mes podemos decir si se va a dar de baja con un 87% efectividad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algunos casos podemos cometer error y decir que un cliente no se dar baja 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 margen de error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0,07% de baja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Hay modelos menos optimos que tambien son buenos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3e922930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3e922930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83838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3e922930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03e922930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Relationship Id="rId4" Type="http://schemas.openxmlformats.org/officeDocument/2006/relationships/image" Target="../media/image1.png"/><Relationship Id="rId5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jpg"/><Relationship Id="rId4" Type="http://schemas.openxmlformats.org/officeDocument/2006/relationships/image" Target="../media/image15.png"/><Relationship Id="rId9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6.png"/><Relationship Id="rId8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8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Relationship Id="rId4" Type="http://schemas.openxmlformats.org/officeDocument/2006/relationships/image" Target="../media/image1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jpg"/><Relationship Id="rId4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9029" l="582" r="661" t="5383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0" y="25"/>
            <a:ext cx="9144000" cy="29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52400" y="161925"/>
            <a:ext cx="72198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CE5CD"/>
                </a:solidFill>
                <a:latin typeface="Oswald Medium"/>
                <a:ea typeface="Oswald Medium"/>
                <a:cs typeface="Oswald Medium"/>
                <a:sym typeface="Oswald Medium"/>
              </a:rPr>
              <a:t>¿Cómo ganar $1,500.000?</a:t>
            </a:r>
            <a:endParaRPr sz="4800">
              <a:solidFill>
                <a:srgbClr val="FCE5CD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CE5CD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y no quebrar en el intento</a:t>
            </a:r>
            <a:endParaRPr sz="2800">
              <a:solidFill>
                <a:srgbClr val="FCE5CD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CE5CD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CE5CD"/>
                </a:solidFill>
                <a:latin typeface="Calibri"/>
                <a:ea typeface="Calibri"/>
                <a:cs typeface="Calibri"/>
                <a:sym typeface="Calibri"/>
              </a:rPr>
              <a:t>Diplomatura Universitaria en Ciencia de Datos</a:t>
            </a:r>
            <a:endParaRPr sz="2200">
              <a:solidFill>
                <a:srgbClr val="FCE5C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CE5C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CE5CD"/>
                </a:solidFill>
                <a:latin typeface="Calibri"/>
                <a:ea typeface="Calibri"/>
                <a:cs typeface="Calibri"/>
                <a:sym typeface="Calibri"/>
              </a:rPr>
              <a:t>2021</a:t>
            </a:r>
            <a:endParaRPr sz="2200">
              <a:solidFill>
                <a:srgbClr val="FCE5C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 amt="69000"/>
          </a:blip>
          <a:stretch>
            <a:fillRect/>
          </a:stretch>
        </p:blipFill>
        <p:spPr>
          <a:xfrm>
            <a:off x="7210425" y="161925"/>
            <a:ext cx="1733550" cy="17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28"/>
            <a:ext cx="9144000" cy="5133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 amt="66000"/>
          </a:blip>
          <a:stretch>
            <a:fillRect/>
          </a:stretch>
        </p:blipFill>
        <p:spPr>
          <a:xfrm>
            <a:off x="0" y="9525"/>
            <a:ext cx="9144000" cy="45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161925" y="85725"/>
            <a:ext cx="2800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D9EAD3"/>
                </a:solidFill>
                <a:latin typeface="Oswald Medium"/>
                <a:ea typeface="Oswald Medium"/>
                <a:cs typeface="Oswald Medium"/>
                <a:sym typeface="Oswald Medium"/>
              </a:rPr>
              <a:t>Equipo</a:t>
            </a:r>
            <a:endParaRPr sz="4800">
              <a:solidFill>
                <a:srgbClr val="D9EAD3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257175" y="1248000"/>
            <a:ext cx="45660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r>
              <a:rPr lang="en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Robots</a:t>
            </a:r>
            <a:br>
              <a:rPr lang="en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2.694.630 registros</a:t>
            </a:r>
            <a:r>
              <a:rPr lang="en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br>
              <a:rPr lang="en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 Notebook</a:t>
            </a:r>
            <a:endParaRPr sz="4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300 cafes</a:t>
            </a:r>
            <a:endParaRPr sz="4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5">
            <a:alphaModFix amt="86000"/>
          </a:blip>
          <a:stretch>
            <a:fillRect/>
          </a:stretch>
        </p:blipFill>
        <p:spPr>
          <a:xfrm>
            <a:off x="5481664" y="157150"/>
            <a:ext cx="1461801" cy="1494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6">
            <a:alphaModFix amt="87000"/>
          </a:blip>
          <a:stretch>
            <a:fillRect/>
          </a:stretch>
        </p:blipFill>
        <p:spPr>
          <a:xfrm>
            <a:off x="7625050" y="2848617"/>
            <a:ext cx="1461800" cy="1494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7">
            <a:alphaModFix amt="86000"/>
          </a:blip>
          <a:stretch>
            <a:fillRect/>
          </a:stretch>
        </p:blipFill>
        <p:spPr>
          <a:xfrm>
            <a:off x="6347592" y="1523904"/>
            <a:ext cx="1461802" cy="14947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ofile photo of Luana Giusto" id="69" name="Google Shape;69;p14"/>
          <p:cNvPicPr preferRelativeResize="0"/>
          <p:nvPr/>
        </p:nvPicPr>
        <p:blipFill>
          <a:blip r:embed="rId8">
            <a:alphaModFix amt="86000"/>
          </a:blip>
          <a:stretch>
            <a:fillRect/>
          </a:stretch>
        </p:blipFill>
        <p:spPr>
          <a:xfrm>
            <a:off x="7316402" y="157150"/>
            <a:ext cx="1461801" cy="149478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/>
          <p:nvPr/>
        </p:nvSpPr>
        <p:spPr>
          <a:xfrm>
            <a:off x="5267325" y="2890231"/>
            <a:ext cx="1406100" cy="141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67325" y="2890225"/>
            <a:ext cx="1406100" cy="14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450"/>
            <a:ext cx="9144001" cy="5139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25" y="-34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257175" y="77300"/>
            <a:ext cx="2800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Datos</a:t>
            </a:r>
            <a:endParaRPr sz="4800">
              <a:solidFill>
                <a:schemeClr val="lt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257175" y="913875"/>
            <a:ext cx="70908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900"/>
              <a:buChar char="●"/>
            </a:pPr>
            <a:r>
              <a:rPr lang="en" sz="2900">
                <a:solidFill>
                  <a:srgbClr val="F3F3F3"/>
                </a:solidFill>
              </a:rPr>
              <a:t>Cartera de Clientes</a:t>
            </a:r>
            <a:endParaRPr sz="2900">
              <a:solidFill>
                <a:srgbClr val="F3F3F3"/>
              </a:solidFill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900"/>
              <a:buChar char="●"/>
            </a:pPr>
            <a:r>
              <a:rPr lang="en" sz="2900">
                <a:solidFill>
                  <a:srgbClr val="F3F3F3"/>
                </a:solidFill>
              </a:rPr>
              <a:t>+192k Clientes</a:t>
            </a:r>
            <a:endParaRPr sz="2900">
              <a:solidFill>
                <a:srgbClr val="F3F3F3"/>
              </a:solidFill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900"/>
              <a:buChar char="●"/>
            </a:pPr>
            <a:r>
              <a:rPr lang="en" sz="2900">
                <a:solidFill>
                  <a:srgbClr val="F3F3F3"/>
                </a:solidFill>
              </a:rPr>
              <a:t>16 Meses</a:t>
            </a:r>
            <a:endParaRPr sz="2900">
              <a:solidFill>
                <a:srgbClr val="F3F3F3"/>
              </a:solidFill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900"/>
              <a:buChar char="●"/>
            </a:pPr>
            <a:r>
              <a:rPr lang="en" sz="2900">
                <a:solidFill>
                  <a:srgbClr val="F3F3F3"/>
                </a:solidFill>
              </a:rPr>
              <a:t>Información</a:t>
            </a:r>
            <a:r>
              <a:rPr lang="en" sz="2900">
                <a:solidFill>
                  <a:srgbClr val="F3F3F3"/>
                </a:solidFill>
              </a:rPr>
              <a:t> de Productos</a:t>
            </a:r>
            <a:endParaRPr sz="2900">
              <a:solidFill>
                <a:srgbClr val="F3F3F3"/>
              </a:solidFill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7850" y="3285850"/>
            <a:ext cx="1015250" cy="101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43825" y="3306025"/>
            <a:ext cx="974900" cy="97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18375" y="3407025"/>
            <a:ext cx="772900" cy="77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61700" y="3374650"/>
            <a:ext cx="772900" cy="7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5275" y="501175"/>
            <a:ext cx="4188724" cy="418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 amt="73000"/>
          </a:blip>
          <a:stretch>
            <a:fillRect/>
          </a:stretch>
        </p:blipFill>
        <p:spPr>
          <a:xfrm>
            <a:off x="25" y="0"/>
            <a:ext cx="4912475" cy="51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304800" y="104775"/>
            <a:ext cx="2800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D9D2E9"/>
                </a:solidFill>
                <a:latin typeface="Oswald Medium"/>
                <a:ea typeface="Oswald Medium"/>
                <a:cs typeface="Oswald Medium"/>
                <a:sym typeface="Oswald Medium"/>
              </a:rPr>
              <a:t>Proceso</a:t>
            </a:r>
            <a:endParaRPr sz="4800">
              <a:solidFill>
                <a:srgbClr val="D9D2E9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14" y="1625863"/>
            <a:ext cx="49125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2700"/>
              <a:buFont typeface="Oswald Medium"/>
              <a:buChar char="●"/>
            </a:pPr>
            <a:r>
              <a:rPr lang="en" sz="2700">
                <a:solidFill>
                  <a:srgbClr val="D9D2E9"/>
                </a:solidFill>
                <a:latin typeface="Oswald Medium"/>
                <a:ea typeface="Oswald Medium"/>
                <a:cs typeface="Oswald Medium"/>
                <a:sym typeface="Oswald Medium"/>
              </a:rPr>
              <a:t>169 Columnas</a:t>
            </a:r>
            <a:endParaRPr sz="2700">
              <a:solidFill>
                <a:srgbClr val="D9D2E9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2700"/>
              <a:buFont typeface="Oswald Medium"/>
              <a:buChar char="●"/>
            </a:pPr>
            <a:r>
              <a:rPr lang="en" sz="2700">
                <a:solidFill>
                  <a:srgbClr val="D9D2E9"/>
                </a:solidFill>
                <a:latin typeface="Oswald Medium"/>
                <a:ea typeface="Oswald Medium"/>
                <a:cs typeface="Oswald Medium"/>
                <a:sym typeface="Oswald Medium"/>
              </a:rPr>
              <a:t>Análisis</a:t>
            </a:r>
            <a:r>
              <a:rPr lang="en" sz="2700">
                <a:solidFill>
                  <a:srgbClr val="D9D2E9"/>
                </a:solidFill>
                <a:latin typeface="Oswald Medium"/>
                <a:ea typeface="Oswald Medium"/>
                <a:cs typeface="Oswald Medium"/>
                <a:sym typeface="Oswald Medium"/>
              </a:rPr>
              <a:t> de la estructura del set</a:t>
            </a:r>
            <a:endParaRPr sz="2700">
              <a:solidFill>
                <a:srgbClr val="D9D2E9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2700"/>
              <a:buFont typeface="Oswald Medium"/>
              <a:buChar char="●"/>
            </a:pPr>
            <a:r>
              <a:rPr lang="en" sz="2700">
                <a:solidFill>
                  <a:srgbClr val="D9D2E9"/>
                </a:solidFill>
                <a:latin typeface="Oswald Medium"/>
                <a:ea typeface="Oswald Medium"/>
                <a:cs typeface="Oswald Medium"/>
                <a:sym typeface="Oswald Medium"/>
              </a:rPr>
              <a:t>Limpieza de datos</a:t>
            </a:r>
            <a:endParaRPr sz="2700">
              <a:solidFill>
                <a:srgbClr val="D9D2E9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2700"/>
              <a:buFont typeface="Oswald Medium"/>
              <a:buChar char="●"/>
            </a:pPr>
            <a:r>
              <a:rPr lang="en" sz="2700">
                <a:solidFill>
                  <a:srgbClr val="D9D2E9"/>
                </a:solidFill>
                <a:latin typeface="Oswald Medium"/>
                <a:ea typeface="Oswald Medium"/>
                <a:cs typeface="Oswald Medium"/>
                <a:sym typeface="Oswald Medium"/>
              </a:rPr>
              <a:t>Formato y </a:t>
            </a:r>
            <a:r>
              <a:rPr lang="en" sz="2700">
                <a:solidFill>
                  <a:srgbClr val="D9D2E9"/>
                </a:solidFill>
                <a:latin typeface="Oswald Medium"/>
                <a:ea typeface="Oswald Medium"/>
                <a:cs typeface="Oswald Medium"/>
                <a:sym typeface="Oswald Medium"/>
              </a:rPr>
              <a:t>Normalización</a:t>
            </a:r>
            <a:endParaRPr sz="2700">
              <a:solidFill>
                <a:srgbClr val="D9D2E9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D9D2E9"/>
              </a:buClr>
              <a:buSzPts val="2700"/>
              <a:buFont typeface="Oswald Medium"/>
              <a:buChar char="●"/>
            </a:pPr>
            <a:r>
              <a:rPr lang="en" sz="2700">
                <a:solidFill>
                  <a:srgbClr val="D9D2E9"/>
                </a:solidFill>
                <a:latin typeface="Oswald Medium"/>
                <a:ea typeface="Oswald Medium"/>
                <a:cs typeface="Oswald Medium"/>
                <a:sym typeface="Oswald Medium"/>
              </a:rPr>
              <a:t>Segmentación</a:t>
            </a:r>
            <a:r>
              <a:rPr lang="en" sz="2700">
                <a:solidFill>
                  <a:srgbClr val="D9D2E9"/>
                </a:solidFill>
                <a:latin typeface="Oswald Medium"/>
                <a:ea typeface="Oswald Medium"/>
                <a:cs typeface="Oswald Medium"/>
                <a:sym typeface="Oswald Medium"/>
              </a:rPr>
              <a:t> y </a:t>
            </a:r>
            <a:r>
              <a:rPr lang="en" sz="2700">
                <a:solidFill>
                  <a:srgbClr val="D9D2E9"/>
                </a:solidFill>
                <a:latin typeface="Oswald Medium"/>
                <a:ea typeface="Oswald Medium"/>
                <a:cs typeface="Oswald Medium"/>
                <a:sym typeface="Oswald Medium"/>
              </a:rPr>
              <a:t>Agrupación</a:t>
            </a:r>
            <a:r>
              <a:rPr lang="en" sz="2700">
                <a:solidFill>
                  <a:srgbClr val="D9D2E9"/>
                </a:solidFill>
                <a:latin typeface="Oswald Medium"/>
                <a:ea typeface="Oswald Medium"/>
                <a:cs typeface="Oswald Medium"/>
                <a:sym typeface="Oswald Medium"/>
              </a:rPr>
              <a:t> </a:t>
            </a:r>
            <a:endParaRPr sz="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>
            <a:off x="3411025" y="0"/>
            <a:ext cx="57329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190500" y="104775"/>
            <a:ext cx="2800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9CB9C"/>
                </a:solidFill>
                <a:latin typeface="Oswald Medium"/>
                <a:ea typeface="Oswald Medium"/>
                <a:cs typeface="Oswald Medium"/>
                <a:sym typeface="Oswald Medium"/>
              </a:rPr>
              <a:t>Objetivo</a:t>
            </a:r>
            <a:endParaRPr sz="4800">
              <a:solidFill>
                <a:srgbClr val="F9CB9C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3774000" y="1193450"/>
            <a:ext cx="5007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CE5CD"/>
                </a:solidFill>
                <a:latin typeface="Lato"/>
                <a:ea typeface="Lato"/>
                <a:cs typeface="Lato"/>
                <a:sym typeface="Lato"/>
              </a:rPr>
              <a:t>Predecir la baja de un cliente en el mes siguiente o en el próximo.</a:t>
            </a:r>
            <a:endParaRPr b="1" sz="2600">
              <a:solidFill>
                <a:srgbClr val="FCE5C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FCE5C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CE5CD"/>
                </a:solidFill>
                <a:latin typeface="Lato"/>
                <a:ea typeface="Lato"/>
                <a:cs typeface="Lato"/>
                <a:sym typeface="Lato"/>
              </a:rPr>
              <a:t>Focalizar campañas de </a:t>
            </a:r>
            <a:r>
              <a:rPr b="1" lang="en" sz="2600" u="sng">
                <a:solidFill>
                  <a:srgbClr val="FCE5CD"/>
                </a:solidFill>
                <a:latin typeface="Lato"/>
                <a:ea typeface="Lato"/>
                <a:cs typeface="Lato"/>
                <a:sym typeface="Lato"/>
              </a:rPr>
              <a:t>retención</a:t>
            </a:r>
            <a:r>
              <a:rPr b="1" lang="en" sz="2600">
                <a:solidFill>
                  <a:srgbClr val="FCE5CD"/>
                </a:solidFill>
                <a:latin typeface="Lato"/>
                <a:ea typeface="Lato"/>
                <a:cs typeface="Lato"/>
                <a:sym typeface="Lato"/>
              </a:rPr>
              <a:t> a fin de reducir </a:t>
            </a:r>
            <a:r>
              <a:rPr b="1" lang="en" sz="2600">
                <a:solidFill>
                  <a:srgbClr val="FCE5CD"/>
                </a:solidFill>
                <a:latin typeface="Lato"/>
                <a:ea typeface="Lato"/>
                <a:cs typeface="Lato"/>
                <a:sym typeface="Lato"/>
              </a:rPr>
              <a:t>pérdidas</a:t>
            </a:r>
            <a:r>
              <a:rPr b="1" lang="en" sz="2600">
                <a:solidFill>
                  <a:srgbClr val="FCE5CD"/>
                </a:solidFill>
                <a:latin typeface="Lato"/>
                <a:ea typeface="Lato"/>
                <a:cs typeface="Lato"/>
                <a:sym typeface="Lato"/>
              </a:rPr>
              <a:t> y mejorar </a:t>
            </a:r>
            <a:r>
              <a:rPr b="1" lang="en" sz="2600">
                <a:solidFill>
                  <a:srgbClr val="FCE5CD"/>
                </a:solidFill>
                <a:latin typeface="Lato"/>
                <a:ea typeface="Lato"/>
                <a:cs typeface="Lato"/>
                <a:sym typeface="Lato"/>
              </a:rPr>
              <a:t>ganancias.</a:t>
            </a:r>
            <a:endParaRPr b="1" sz="2600">
              <a:solidFill>
                <a:srgbClr val="FCE5CD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 rotWithShape="1">
          <a:blip r:embed="rId4">
            <a:alphaModFix/>
          </a:blip>
          <a:srcRect b="9090" l="40039" r="4854" t="0"/>
          <a:stretch/>
        </p:blipFill>
        <p:spPr>
          <a:xfrm>
            <a:off x="299150" y="1193450"/>
            <a:ext cx="2800500" cy="307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8"/>
          <p:cNvPicPr preferRelativeResize="0"/>
          <p:nvPr/>
        </p:nvPicPr>
        <p:blipFill rotWithShape="1">
          <a:blip r:embed="rId3">
            <a:alphaModFix/>
          </a:blip>
          <a:srcRect b="17348" l="0" r="0" t="-473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4">
            <a:alphaModFix amt="73000"/>
          </a:blip>
          <a:stretch>
            <a:fillRect/>
          </a:stretch>
        </p:blipFill>
        <p:spPr>
          <a:xfrm>
            <a:off x="-40875" y="0"/>
            <a:ext cx="9193050" cy="517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/>
        </p:nvSpPr>
        <p:spPr>
          <a:xfrm>
            <a:off x="256275" y="140525"/>
            <a:ext cx="4895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D9D2E9"/>
                </a:solidFill>
                <a:latin typeface="Oswald Medium"/>
                <a:ea typeface="Oswald Medium"/>
                <a:cs typeface="Oswald Medium"/>
                <a:sym typeface="Oswald Medium"/>
              </a:rPr>
              <a:t>Entrenamiento</a:t>
            </a:r>
            <a:endParaRPr sz="4800">
              <a:solidFill>
                <a:srgbClr val="D9D2E9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256275" y="1371713"/>
            <a:ext cx="88959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D5D5D5"/>
                </a:solidFill>
                <a:latin typeface="Lato"/>
                <a:ea typeface="Lato"/>
                <a:cs typeface="Lato"/>
                <a:sym typeface="Lato"/>
              </a:rPr>
              <a:t>Se </a:t>
            </a:r>
            <a:r>
              <a:rPr lang="en" sz="2300">
                <a:solidFill>
                  <a:srgbClr val="D5D5D5"/>
                </a:solidFill>
                <a:latin typeface="Lato"/>
                <a:ea typeface="Lato"/>
                <a:cs typeface="Lato"/>
                <a:sym typeface="Lato"/>
              </a:rPr>
              <a:t>dividió</a:t>
            </a:r>
            <a:r>
              <a:rPr lang="en" sz="2300">
                <a:solidFill>
                  <a:srgbClr val="D5D5D5"/>
                </a:solidFill>
                <a:latin typeface="Lato"/>
                <a:ea typeface="Lato"/>
                <a:cs typeface="Lato"/>
                <a:sym typeface="Lato"/>
              </a:rPr>
              <a:t> el dataset en </a:t>
            </a:r>
            <a:r>
              <a:rPr i="1" lang="en" sz="2300">
                <a:solidFill>
                  <a:srgbClr val="D5D5D5"/>
                </a:solidFill>
                <a:latin typeface="Lato"/>
                <a:ea typeface="Lato"/>
                <a:cs typeface="Lato"/>
                <a:sym typeface="Lato"/>
              </a:rPr>
              <a:t>set de train</a:t>
            </a:r>
            <a:r>
              <a:rPr lang="en" sz="2300">
                <a:solidFill>
                  <a:srgbClr val="D5D5D5"/>
                </a:solidFill>
                <a:latin typeface="Lato"/>
                <a:ea typeface="Lato"/>
                <a:cs typeface="Lato"/>
                <a:sym typeface="Lato"/>
              </a:rPr>
              <a:t> y </a:t>
            </a:r>
            <a:r>
              <a:rPr i="1" lang="en" sz="2300">
                <a:solidFill>
                  <a:srgbClr val="D5D5D5"/>
                </a:solidFill>
                <a:latin typeface="Lato"/>
                <a:ea typeface="Lato"/>
                <a:cs typeface="Lato"/>
                <a:sym typeface="Lato"/>
              </a:rPr>
              <a:t>set de </a:t>
            </a:r>
            <a:r>
              <a:rPr i="1" lang="en" sz="2300">
                <a:solidFill>
                  <a:srgbClr val="D5D5D5"/>
                </a:solidFill>
                <a:latin typeface="Lato"/>
                <a:ea typeface="Lato"/>
                <a:cs typeface="Lato"/>
                <a:sym typeface="Lato"/>
              </a:rPr>
              <a:t>validación</a:t>
            </a:r>
            <a:endParaRPr sz="2300">
              <a:solidFill>
                <a:srgbClr val="D5D5D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D5D5D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D5D5D5"/>
                </a:solidFill>
                <a:latin typeface="Lato"/>
                <a:ea typeface="Lato"/>
                <a:cs typeface="Lato"/>
                <a:sym typeface="Lato"/>
              </a:rPr>
              <a:t>Se aplicaron varios modelos de </a:t>
            </a:r>
            <a:r>
              <a:rPr lang="en" sz="2300">
                <a:solidFill>
                  <a:srgbClr val="D5D5D5"/>
                </a:solidFill>
                <a:latin typeface="Lato"/>
                <a:ea typeface="Lato"/>
                <a:cs typeface="Lato"/>
                <a:sym typeface="Lato"/>
              </a:rPr>
              <a:t>predicción</a:t>
            </a:r>
            <a:r>
              <a:rPr lang="en" sz="2300">
                <a:solidFill>
                  <a:srgbClr val="D5D5D5"/>
                </a:solidFill>
                <a:latin typeface="Lato"/>
                <a:ea typeface="Lato"/>
                <a:cs typeface="Lato"/>
                <a:sym typeface="Lato"/>
              </a:rPr>
              <a:t> buscando el </a:t>
            </a:r>
            <a:r>
              <a:rPr b="1" lang="en" sz="2300">
                <a:solidFill>
                  <a:srgbClr val="D5D5D5"/>
                </a:solidFill>
                <a:latin typeface="Lato"/>
                <a:ea typeface="Lato"/>
                <a:cs typeface="Lato"/>
                <a:sym typeface="Lato"/>
              </a:rPr>
              <a:t>óptimo</a:t>
            </a:r>
            <a:endParaRPr b="1" sz="2300">
              <a:solidFill>
                <a:srgbClr val="D5D5D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D5D5D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D5D5D5"/>
                </a:solidFill>
                <a:latin typeface="Lato"/>
                <a:ea typeface="Lato"/>
                <a:cs typeface="Lato"/>
                <a:sym typeface="Lato"/>
              </a:rPr>
              <a:t>Analizando la </a:t>
            </a:r>
            <a:r>
              <a:rPr lang="en" sz="2300">
                <a:solidFill>
                  <a:srgbClr val="D5D5D5"/>
                </a:solidFill>
                <a:latin typeface="Lato"/>
                <a:ea typeface="Lato"/>
                <a:cs typeface="Lato"/>
                <a:sym typeface="Lato"/>
              </a:rPr>
              <a:t>precisión</a:t>
            </a:r>
            <a:r>
              <a:rPr lang="en" sz="2300">
                <a:solidFill>
                  <a:srgbClr val="D5D5D5"/>
                </a:solidFill>
                <a:latin typeface="Lato"/>
                <a:ea typeface="Lato"/>
                <a:cs typeface="Lato"/>
                <a:sym typeface="Lato"/>
              </a:rPr>
              <a:t> y el error del modelo, concluimos en usar un arbol de </a:t>
            </a:r>
            <a:r>
              <a:rPr lang="en" sz="2300">
                <a:solidFill>
                  <a:srgbClr val="D5D5D5"/>
                </a:solidFill>
                <a:latin typeface="Lato"/>
                <a:ea typeface="Lato"/>
                <a:cs typeface="Lato"/>
                <a:sym typeface="Lato"/>
              </a:rPr>
              <a:t>decision</a:t>
            </a:r>
            <a:r>
              <a:rPr lang="en" sz="2300">
                <a:solidFill>
                  <a:srgbClr val="D5D5D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2300">
                <a:solidFill>
                  <a:srgbClr val="D5D5D5"/>
                </a:solidFill>
                <a:latin typeface="Lato"/>
                <a:ea typeface="Lato"/>
                <a:cs typeface="Lato"/>
                <a:sym typeface="Lato"/>
              </a:rPr>
              <a:t>balanceado</a:t>
            </a:r>
            <a:r>
              <a:rPr lang="en" sz="2300">
                <a:solidFill>
                  <a:srgbClr val="D5D5D5"/>
                </a:solidFill>
                <a:latin typeface="Lato"/>
                <a:ea typeface="Lato"/>
                <a:cs typeface="Lato"/>
                <a:sym typeface="Lato"/>
              </a:rPr>
              <a:t> de 5 niveles</a:t>
            </a:r>
            <a:endParaRPr sz="2300">
              <a:solidFill>
                <a:srgbClr val="D5D5D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44313" y="2126979"/>
            <a:ext cx="492815" cy="4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4320" y="2949900"/>
            <a:ext cx="565500" cy="5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107975" y="1371725"/>
            <a:ext cx="565500" cy="56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576" y="-61000"/>
            <a:ext cx="9178575" cy="520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4">
            <a:alphaModFix amt="79000"/>
          </a:blip>
          <a:stretch>
            <a:fillRect/>
          </a:stretch>
        </p:blipFill>
        <p:spPr>
          <a:xfrm>
            <a:off x="-29925" y="-61000"/>
            <a:ext cx="9212325" cy="520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/>
        </p:nvSpPr>
        <p:spPr>
          <a:xfrm>
            <a:off x="304800" y="104775"/>
            <a:ext cx="2800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CE5CD"/>
                </a:solidFill>
                <a:latin typeface="Oswald Medium"/>
                <a:ea typeface="Oswald Medium"/>
                <a:cs typeface="Oswald Medium"/>
                <a:sym typeface="Oswald Medium"/>
              </a:rPr>
              <a:t>Resultado</a:t>
            </a:r>
            <a:endParaRPr sz="4800">
              <a:solidFill>
                <a:srgbClr val="FCE5CD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54375" y="1100600"/>
            <a:ext cx="8975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Podemos predecir que un cliente se va a dar de baja con una efectividad del </a:t>
            </a:r>
            <a:r>
              <a:rPr lang="en" sz="24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87%</a:t>
            </a:r>
            <a:endParaRPr sz="24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Hay variables que ayudan a predecir: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99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4200" y="3132500"/>
            <a:ext cx="1046051" cy="10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000" y="3132500"/>
            <a:ext cx="1046051" cy="10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65900" y="3132500"/>
            <a:ext cx="1046051" cy="10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75525" y="3132500"/>
            <a:ext cx="1046051" cy="104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/>
        </p:nvSpPr>
        <p:spPr>
          <a:xfrm>
            <a:off x="509125" y="4178550"/>
            <a:ext cx="145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Uso de cajeros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2709200" y="4178550"/>
            <a:ext cx="175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Saldos en cuentas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4880825" y="4178550"/>
            <a:ext cx="175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Toma de prestamos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7052450" y="4178550"/>
            <a:ext cx="213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Consumo con tarjetas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0"/>
          <p:cNvPicPr preferRelativeResize="0"/>
          <p:nvPr/>
        </p:nvPicPr>
        <p:blipFill rotWithShape="1">
          <a:blip r:embed="rId3">
            <a:alphaModFix/>
          </a:blip>
          <a:srcRect b="18071" l="0" r="0" t="11993"/>
          <a:stretch/>
        </p:blipFill>
        <p:spPr>
          <a:xfrm>
            <a:off x="0" y="0"/>
            <a:ext cx="9144000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4">
            <a:alphaModFix amt="61000"/>
          </a:blip>
          <a:stretch>
            <a:fillRect/>
          </a:stretch>
        </p:blipFill>
        <p:spPr>
          <a:xfrm>
            <a:off x="25" y="28599"/>
            <a:ext cx="9144001" cy="5114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4000"/>
              </a:srgbClr>
            </a:outerShdw>
          </a:effectLst>
        </p:spPr>
      </p:pic>
      <p:sp>
        <p:nvSpPr>
          <p:cNvPr id="133" name="Google Shape;133;p20"/>
          <p:cNvSpPr txBox="1"/>
          <p:nvPr/>
        </p:nvSpPr>
        <p:spPr>
          <a:xfrm>
            <a:off x="304800" y="104775"/>
            <a:ext cx="3552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D9EAD3"/>
                </a:solidFill>
                <a:latin typeface="Oswald Medium"/>
                <a:ea typeface="Oswald Medium"/>
                <a:cs typeface="Oswald Medium"/>
                <a:sym typeface="Oswald Medium"/>
              </a:rPr>
              <a:t>Conclusiones</a:t>
            </a:r>
            <a:endParaRPr sz="4800">
              <a:solidFill>
                <a:srgbClr val="D9EAD3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34" name="Google Shape;134;p20"/>
          <p:cNvSpPr txBox="1"/>
          <p:nvPr/>
        </p:nvSpPr>
        <p:spPr>
          <a:xfrm>
            <a:off x="84325" y="1163600"/>
            <a:ext cx="8975400" cy="70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Nuestro modelo de machine learning nos permite identificar de manera efectiva la mayor parte de las bajas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Podemos realizar una campaña de retención exitosa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Evitariamos una </a:t>
            </a:r>
            <a:r>
              <a:rPr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pérdida</a:t>
            </a:r>
            <a:r>
              <a:rPr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aprox. AR$ 1,500,000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 un modelo que se puede optimizar y evolucionar para futuras campañas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400">
              <a:solidFill>
                <a:srgbClr val="99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1"/>
          <p:cNvPicPr preferRelativeResize="0"/>
          <p:nvPr/>
        </p:nvPicPr>
        <p:blipFill rotWithShape="1">
          <a:blip r:embed="rId3">
            <a:alphaModFix/>
          </a:blip>
          <a:srcRect b="12434" l="0" r="4168" t="0"/>
          <a:stretch/>
        </p:blipFill>
        <p:spPr>
          <a:xfrm>
            <a:off x="0" y="0"/>
            <a:ext cx="92381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 txBox="1"/>
          <p:nvPr/>
        </p:nvSpPr>
        <p:spPr>
          <a:xfrm>
            <a:off x="133200" y="123825"/>
            <a:ext cx="2800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EFEFEF"/>
                </a:solidFill>
                <a:latin typeface="Oswald Medium"/>
                <a:ea typeface="Oswald Medium"/>
                <a:cs typeface="Oswald Medium"/>
                <a:sym typeface="Oswald Medium"/>
              </a:rPr>
              <a:t>Thanks!</a:t>
            </a:r>
            <a:endParaRPr sz="4800">
              <a:solidFill>
                <a:srgbClr val="EFEFEF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